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4"/>
    <p:restoredTop sz="94816"/>
  </p:normalViewPr>
  <p:slideViewPr>
    <p:cSldViewPr snapToGrid="0" snapToObjects="1">
      <p:cViewPr>
        <p:scale>
          <a:sx n="85" d="100"/>
          <a:sy n="85" d="100"/>
        </p:scale>
        <p:origin x="74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A2A15-751C-F74B-88B0-E848CE6B2B30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89E7B-B36C-2F4B-9320-DE40265D9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93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889E7B-B36C-2F4B-9320-DE40265D9E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22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20688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36467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314918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24227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681364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26490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7055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7558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1393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6305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87619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685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93010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4044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92352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6633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884DD-EADF-EB4F-AD7E-4BC637C656D2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A75575-2458-5444-ACE9-1E0E2553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9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emf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cd.ie/Hispanic_Studies/" TargetMode="External" /><Relationship Id="rId2" Type="http://schemas.openxmlformats.org/officeDocument/2006/relationships/hyperlink" Target="https://www.qub.ac.uk/courses/undergraduate/spanish-ba-r410/" TargetMode="External" /><Relationship Id="rId1" Type="http://schemas.openxmlformats.org/officeDocument/2006/relationships/slideLayout" Target="../slideLayouts/slideLayout2.xml" /><Relationship Id="rId4" Type="http://schemas.openxmlformats.org/officeDocument/2006/relationships/hyperlink" Target="http://www.stmarys-belfast.ac.uk/" TargetMode="Externa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5EBD5-1E4D-394D-93B9-9D54D7FF90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level Spanish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FAAAE-6B8F-DB48-859F-0AB52BC1BF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 and A2</a:t>
            </a:r>
          </a:p>
        </p:txBody>
      </p:sp>
    </p:spTree>
    <p:extLst>
      <p:ext uri="{BB962C8B-B14F-4D97-AF65-F5344CB8AC3E}">
        <p14:creationId xmlns:p14="http://schemas.microsoft.com/office/powerpoint/2010/main" val="364195015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A8D1D-1E05-AA41-AEDA-3E75B79CF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further information go to…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3171A-902B-0242-9BBD-F70068197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ccea.org.uk</a:t>
            </a:r>
            <a:r>
              <a:rPr lang="en-US" dirty="0"/>
              <a:t>/post-16/</a:t>
            </a:r>
            <a:r>
              <a:rPr lang="en-US" dirty="0" err="1"/>
              <a:t>gce</a:t>
            </a:r>
            <a:r>
              <a:rPr lang="en-US" dirty="0"/>
              <a:t>/subjects/gce-spanish-2016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E628D3-891D-BD46-AFE9-176F6A5FD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119" y="2729752"/>
            <a:ext cx="6538293" cy="369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64739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AA817-8B20-D241-8615-9E809813A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Careers with Spanish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46B368B0-CB80-5D48-8A6E-8FC10DF678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730" y="2160587"/>
            <a:ext cx="5906903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2FAFF0-8F44-7F4B-BB5B-BC80A73021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4673333" y="4101306"/>
            <a:ext cx="487974" cy="3004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3BF182A-C840-3241-B37A-DC60DB77871F}"/>
              </a:ext>
            </a:extLst>
          </p:cNvPr>
          <p:cNvSpPr txBox="1"/>
          <p:nvPr/>
        </p:nvSpPr>
        <p:spPr>
          <a:xfrm>
            <a:off x="4673332" y="4101306"/>
            <a:ext cx="7014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 dirty="0">
                <a:latin typeface="Comic Sans MS" panose="030F0902030302020204" pitchFamily="66" charset="0"/>
              </a:rPr>
              <a:t>Spanish</a:t>
            </a:r>
          </a:p>
        </p:txBody>
      </p:sp>
    </p:spTree>
    <p:extLst>
      <p:ext uri="{BB962C8B-B14F-4D97-AF65-F5344CB8AC3E}">
        <p14:creationId xmlns:p14="http://schemas.microsoft.com/office/powerpoint/2010/main" val="3580203812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03BD1-51E5-1E42-991E-8F1D3956E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in University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B44FE-1155-014E-96F0-30CAB81F9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92D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https://www.qub.ac.uk/courses/undergraduate/spanish-ba-r410/</a:t>
            </a:r>
            <a:endParaRPr lang="en-US" sz="3600" dirty="0">
              <a:solidFill>
                <a:srgbClr val="92D050"/>
              </a:solidFill>
            </a:endParaRPr>
          </a:p>
          <a:p>
            <a:r>
              <a:rPr lang="en-US" sz="3600" u="sng" dirty="0">
                <a:solidFill>
                  <a:srgbClr val="92D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https://www.tcd.ie/Hispanic_Studies/</a:t>
            </a:r>
            <a:endParaRPr lang="en-US" sz="3600" u="sng" dirty="0">
              <a:solidFill>
                <a:srgbClr val="92D050"/>
              </a:solidFill>
            </a:endParaRPr>
          </a:p>
          <a:p>
            <a:r>
              <a:rPr lang="en-GB" altLang="en-US" sz="3600" dirty="0">
                <a:solidFill>
                  <a:srgbClr val="92D05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http://www.stmarys-belfast.ac.uk/</a:t>
            </a:r>
            <a:endParaRPr lang="en-GB" altLang="en-US" sz="3600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en-US" sz="3600" u="sng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10548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7936A-4640-9644-B598-71BCE43BD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is this course suitable for?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ED356-2015-A04A-8EF2-A56AF5C6F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/>
              <a:t>If you have an interest and a desire to learn and </a:t>
            </a:r>
          </a:p>
          <a:p>
            <a:pPr marL="0" indent="0">
              <a:buNone/>
            </a:pPr>
            <a:r>
              <a:rPr lang="en-GB" sz="2400" dirty="0"/>
              <a:t>experience the world around you then you will </a:t>
            </a:r>
          </a:p>
          <a:p>
            <a:pPr marL="0" indent="0">
              <a:buNone/>
            </a:pPr>
            <a:r>
              <a:rPr lang="en-GB" sz="2400" dirty="0"/>
              <a:t>be well suited to this course. The AS course on its </a:t>
            </a:r>
          </a:p>
          <a:p>
            <a:pPr marL="0" indent="0">
              <a:buNone/>
            </a:pPr>
            <a:r>
              <a:rPr lang="en-GB" sz="2400" dirty="0"/>
              <a:t>own will provide you with a wealth of knowledge </a:t>
            </a:r>
          </a:p>
          <a:p>
            <a:pPr marL="0" indent="0">
              <a:buNone/>
            </a:pPr>
            <a:r>
              <a:rPr lang="en-GB" sz="2400" dirty="0"/>
              <a:t>and competency in Spanish for use in leisure, </a:t>
            </a:r>
          </a:p>
          <a:p>
            <a:pPr marL="0" indent="0">
              <a:buNone/>
            </a:pPr>
            <a:r>
              <a:rPr lang="en-GB" sz="2400" dirty="0"/>
              <a:t>however if you wish to specialise in Spanish at </a:t>
            </a:r>
          </a:p>
          <a:p>
            <a:pPr marL="0" indent="0">
              <a:buNone/>
            </a:pPr>
            <a:r>
              <a:rPr lang="en-GB" sz="2400" dirty="0"/>
              <a:t>degree level or equivalent you are advised to </a:t>
            </a:r>
          </a:p>
          <a:p>
            <a:pPr marL="0" indent="0">
              <a:buNone/>
            </a:pPr>
            <a:r>
              <a:rPr lang="en-GB" sz="2400" dirty="0"/>
              <a:t>complete the A2 units and obtain a full A Level </a:t>
            </a:r>
          </a:p>
          <a:p>
            <a:pPr marL="0" indent="0">
              <a:buNone/>
            </a:pPr>
            <a:r>
              <a:rPr lang="en-GB" sz="2400" dirty="0"/>
              <a:t>qualification.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559100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BCACC-AA7C-6240-B413-34D7C1716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Entry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6F5FB-7955-884B-B8B6-2C935791C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n-GB" sz="2800" dirty="0"/>
              <a:t>7 GCSE’s A* - C and a very good GCSE standard or equivalent in Spanish. </a:t>
            </a:r>
          </a:p>
          <a:p>
            <a:pPr>
              <a:buFont typeface="Arial" charset="0"/>
              <a:buChar char="•"/>
              <a:defRPr/>
            </a:pPr>
            <a:r>
              <a:rPr lang="en-GB" sz="2800" dirty="0"/>
              <a:t>You should have at least a grade B at GCSE level in order to study Spanish at AS level.</a:t>
            </a:r>
          </a:p>
          <a:p>
            <a:pPr>
              <a:buFont typeface="Arial" charset="0"/>
              <a:buChar char="•"/>
              <a:defRPr/>
            </a:pPr>
            <a:r>
              <a:rPr lang="en-GB" sz="2800" dirty="0"/>
              <a:t>You should also have a desire to enhance your knowledge of the culture and society of Spain and communities where Spanish is spoken. 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473487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553D-2DA3-C94C-9DD7-B94322CBB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AS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43382-7E8D-284B-8FCC-DD66F37A8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sz="2400" dirty="0"/>
              <a:t>Unit 1 – Speaking. This unit consists of a three minute presentation based on one of the topic areas followed by a general conversation for eight minutes.</a:t>
            </a:r>
          </a:p>
          <a:p>
            <a:r>
              <a:rPr lang="en-GB" altLang="en-US" sz="2400" dirty="0"/>
              <a:t>Unit 2: Section A – Listening.</a:t>
            </a:r>
          </a:p>
          <a:p>
            <a:r>
              <a:rPr lang="en-GB" altLang="en-US" sz="2400" dirty="0"/>
              <a:t>Section B – Reading comprehension and translation from Spanish to English.</a:t>
            </a:r>
          </a:p>
          <a:p>
            <a:r>
              <a:rPr lang="en-GB" altLang="en-US" sz="2400" dirty="0"/>
              <a:t>Section C – Writing – an extended writing piece based on short films/literature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033694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27500-5A94-924E-A3C0-AE9BC8D22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A2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50516-29DA-7445-A474-90E9011BF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07973"/>
            <a:ext cx="8596668" cy="4642053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en-GB" sz="2400" dirty="0"/>
          </a:p>
          <a:p>
            <a:pPr>
              <a:buFont typeface="Arial" charset="0"/>
              <a:buChar char="•"/>
              <a:defRPr/>
            </a:pPr>
            <a:r>
              <a:rPr lang="en-GB" sz="2400" dirty="0"/>
              <a:t>Unit 1 – Speaking. This unit consists of a five minute discussion based on a societal theme followed by a general conversation for eight to ten minutes. Societal themes include the study of a region in Spain, a cultural aspect or a historical period.</a:t>
            </a:r>
          </a:p>
          <a:p>
            <a:pPr>
              <a:buFont typeface="Arial" charset="0"/>
              <a:buChar char="•"/>
              <a:defRPr/>
            </a:pPr>
            <a:r>
              <a:rPr lang="en-GB" sz="2400" dirty="0"/>
              <a:t>Unit 2: Section A – Listening.</a:t>
            </a:r>
          </a:p>
          <a:p>
            <a:pPr>
              <a:buFont typeface="Arial" charset="0"/>
              <a:buChar char="•"/>
              <a:defRPr/>
            </a:pPr>
            <a:r>
              <a:rPr lang="en-GB" sz="2400" dirty="0"/>
              <a:t>Section B – Reading comprehension and translation from English to Spanish.</a:t>
            </a:r>
          </a:p>
          <a:p>
            <a:pPr>
              <a:buFont typeface="Arial" charset="0"/>
              <a:buChar char="•"/>
              <a:defRPr/>
            </a:pPr>
            <a:r>
              <a:rPr lang="en-GB" sz="2400" dirty="0"/>
              <a:t>Section C – Writing – one extended writing question based on a literary text. </a:t>
            </a:r>
          </a:p>
          <a:p>
            <a:pPr>
              <a:buFont typeface="Arial" charset="0"/>
              <a:buChar char="•"/>
              <a:defRPr/>
            </a:pPr>
            <a:endParaRPr lang="en-GB" sz="2400" dirty="0"/>
          </a:p>
          <a:p>
            <a:pPr>
              <a:buFont typeface="Arial" charset="0"/>
              <a:buChar char="•"/>
              <a:defRPr/>
            </a:pPr>
            <a:endParaRPr lang="en-GB" sz="2400" dirty="0"/>
          </a:p>
          <a:p>
            <a:pPr>
              <a:buFont typeface="Arial" charset="0"/>
              <a:buChar char="•"/>
              <a:defRPr/>
            </a:pPr>
            <a:endParaRPr lang="en-GB" sz="2400" dirty="0"/>
          </a:p>
          <a:p>
            <a:pPr algn="ctr">
              <a:lnSpc>
                <a:spcPct val="150000"/>
              </a:lnSpc>
              <a:buNone/>
              <a:defRPr/>
            </a:pPr>
            <a:endParaRPr lang="en-GB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526868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8C0E0-EEC2-C745-A3D9-CFDFFD521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/>
              <a:t>AS Topics you will study include: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D3959-F32B-C441-B01F-7B882EE86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3891"/>
            <a:ext cx="8596668" cy="4697471"/>
          </a:xfrm>
        </p:spPr>
        <p:txBody>
          <a:bodyPr>
            <a:normAutofit/>
          </a:bodyPr>
          <a:lstStyle/>
          <a:p>
            <a:r>
              <a:rPr lang="en-GB" altLang="en-US" sz="2800" dirty="0"/>
              <a:t>Relationships – family structures, pressure on families, types of personal and interpersonal relationships and gender roles in society.</a:t>
            </a:r>
          </a:p>
          <a:p>
            <a:r>
              <a:rPr lang="en-GB" altLang="en-US" sz="2800" dirty="0"/>
              <a:t>Health and lifestyle – physical and mental well-being, self harm and suicide, interests and entertainment, travel and contemporary issues.</a:t>
            </a:r>
          </a:p>
          <a:p>
            <a:r>
              <a:rPr lang="en-GB" altLang="en-US" sz="2800" dirty="0"/>
              <a:t>Young people in society – influences on young people, popular culture and media, cultural identity, school life and career planning. </a:t>
            </a:r>
          </a:p>
          <a:p>
            <a:endParaRPr lang="en-GB" altLang="en-US" sz="2800" dirty="0"/>
          </a:p>
          <a:p>
            <a:endParaRPr lang="en-GB" altLang="en-US" sz="2800" dirty="0"/>
          </a:p>
          <a:p>
            <a:pPr>
              <a:buNone/>
            </a:pPr>
            <a:endParaRPr lang="en-GB" altLang="en-US" sz="2800" dirty="0">
              <a:solidFill>
                <a:srgbClr val="009900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816035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04B0C-FD7B-A648-8B10-4BEA75A1A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/>
              <a:t>A2 Topics you will study include: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7EF7F-1383-EB4F-9BA1-AC5F8D373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sz="3200" dirty="0"/>
              <a:t>Local and global citizenship – equality and inequality, discrimination and prejudice, poverty, immigration, cultural differences and conflict.</a:t>
            </a:r>
          </a:p>
          <a:p>
            <a:r>
              <a:rPr lang="en-GB" altLang="en-US" sz="3200" dirty="0"/>
              <a:t>Environmental awareness – conservation, pollution and waste, renewable energy sources and protection of the environment.</a:t>
            </a:r>
          </a:p>
          <a:p>
            <a:endParaRPr lang="en-GB" altLang="en-US" sz="3200" dirty="0"/>
          </a:p>
          <a:p>
            <a:pPr>
              <a:buNone/>
            </a:pPr>
            <a:endParaRPr lang="en-GB" altLang="en-US" sz="3200" dirty="0">
              <a:solidFill>
                <a:srgbClr val="009900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9807851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53040-470F-5D41-B0A8-C10F53ED6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/>
              <a:t>What are the benefits of studying Spanish?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C56F0-28A2-4B41-9733-028997D2E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n-GB" dirty="0"/>
              <a:t>During the course you will:</a:t>
            </a:r>
          </a:p>
          <a:p>
            <a:pPr>
              <a:buFont typeface="Arial" charset="0"/>
              <a:buChar char="•"/>
              <a:defRPr/>
            </a:pPr>
            <a:r>
              <a:rPr lang="en-GB" dirty="0"/>
              <a:t>Develop the ability to communicate confidently and effectively in Spanish in both speech and writing.</a:t>
            </a:r>
          </a:p>
          <a:p>
            <a:pPr>
              <a:buFont typeface="Arial" charset="0"/>
              <a:buChar char="•"/>
              <a:defRPr/>
            </a:pPr>
            <a:r>
              <a:rPr lang="en-GB" dirty="0"/>
              <a:t>Learn about the contemporary society, cultural background and heritage of Ireland and communities where Spanish is spoken. </a:t>
            </a:r>
          </a:p>
          <a:p>
            <a:pPr>
              <a:buFont typeface="Arial" charset="0"/>
              <a:buChar char="•"/>
              <a:defRPr/>
            </a:pPr>
            <a:r>
              <a:rPr lang="en-GB" dirty="0"/>
              <a:t>Develop personally by strengthening your confidence and helping you gain a positive attitude to learning and independent study.</a:t>
            </a:r>
          </a:p>
          <a:p>
            <a:pPr>
              <a:buFont typeface="Arial" charset="0"/>
              <a:buChar char="•"/>
              <a:defRPr/>
            </a:pPr>
            <a:r>
              <a:rPr lang="en-GB" dirty="0"/>
              <a:t>Explore and discuss contemporary societal issues through the medium of Spanish.</a:t>
            </a:r>
          </a:p>
          <a:p>
            <a:pPr>
              <a:buFont typeface="Arial" charset="0"/>
              <a:buChar char="•"/>
              <a:defRPr/>
            </a:pPr>
            <a:r>
              <a:rPr lang="en-GB" dirty="0"/>
              <a:t>Explore an aspect of Spanish society and Spanish literature.</a:t>
            </a:r>
          </a:p>
          <a:p>
            <a:pPr marL="0" indent="0">
              <a:buFont typeface="Arial" charset="0"/>
              <a:buNone/>
              <a:defRPr/>
            </a:pPr>
            <a:r>
              <a:rPr lang="en-GB" dirty="0"/>
              <a:t> </a:t>
            </a:r>
          </a:p>
          <a:p>
            <a:pPr>
              <a:buNone/>
              <a:defRPr/>
            </a:pP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48502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A8571-40E3-AF42-B222-F59023630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/>
              <a:t>Key skills you will develop are: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3A18C-3A31-BD4A-9028-36A9F18A3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sz="3200" dirty="0"/>
              <a:t>Communication</a:t>
            </a:r>
          </a:p>
          <a:p>
            <a:r>
              <a:rPr lang="en-GB" altLang="en-US" sz="3200" dirty="0"/>
              <a:t>Problem solving</a:t>
            </a:r>
          </a:p>
          <a:p>
            <a:r>
              <a:rPr lang="en-GB" altLang="en-US" sz="3200" dirty="0"/>
              <a:t>Creativity</a:t>
            </a:r>
          </a:p>
          <a:p>
            <a:r>
              <a:rPr lang="en-GB" altLang="en-US" sz="3200" dirty="0"/>
              <a:t>Working with others</a:t>
            </a:r>
          </a:p>
          <a:p>
            <a:r>
              <a:rPr lang="en-GB" altLang="en-US" sz="3200" dirty="0"/>
              <a:t>Self-management</a:t>
            </a:r>
          </a:p>
          <a:p>
            <a:r>
              <a:rPr lang="en-GB" altLang="en-US" sz="3200" dirty="0"/>
              <a:t>Independent study skills</a:t>
            </a:r>
          </a:p>
          <a:p>
            <a:endParaRPr lang="en-GB" alt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533959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{C6DDBD3B-DC9E-D843-B9CC-5F18E6C6431A}tf10001060</Template>
  <TotalTime>144</TotalTime>
  <Words>605</Words>
  <Application>Microsoft Office PowerPoint</Application>
  <PresentationFormat>Widescreen</PresentationFormat>
  <Paragraphs>64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Facet</vt:lpstr>
      <vt:lpstr>A level Spanish</vt:lpstr>
      <vt:lpstr>Who is this course suitable for?</vt:lpstr>
      <vt:lpstr>Entry Requirements</vt:lpstr>
      <vt:lpstr>The AS course</vt:lpstr>
      <vt:lpstr>The A2 course</vt:lpstr>
      <vt:lpstr>AS Topics you will study include:</vt:lpstr>
      <vt:lpstr>A2 Topics you will study include:</vt:lpstr>
      <vt:lpstr>What are the benefits of studying Spanish?</vt:lpstr>
      <vt:lpstr>Key skills you will develop are:</vt:lpstr>
      <vt:lpstr>For further information go to…</vt:lpstr>
      <vt:lpstr>Careers with Spanish</vt:lpstr>
      <vt:lpstr>Spanish in University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level Spanish</dc:title>
  <dc:creator>Adam Downey</dc:creator>
  <cp:lastModifiedBy>Unknown User</cp:lastModifiedBy>
  <cp:revision>6</cp:revision>
  <dcterms:created xsi:type="dcterms:W3CDTF">2021-01-18T15:34:55Z</dcterms:created>
  <dcterms:modified xsi:type="dcterms:W3CDTF">2021-01-18T18:24:39Z</dcterms:modified>
</cp:coreProperties>
</file>